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 Black"/>
      <p:bold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PT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5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PTSans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PTSans-italic.fntdata"/><Relationship Id="rId16" Type="http://schemas.openxmlformats.org/officeDocument/2006/relationships/slide" Target="slides/slide11.xml"/><Relationship Id="rId38" Type="http://schemas.openxmlformats.org/officeDocument/2006/relationships/font" Target="fonts/PT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achablemachine.withgoogle.com/train/imag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Welcome address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we’ll cover today: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is AI/ML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Day to day applications of AI/ML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Supervised and unsupervised learning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Algorithms associated with these 2 types of learning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79d3c93f4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79d3c93f4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Here we have 2 basic parameters to determine the effectiveness of our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Underfit: Model too simple to capture the underlying structure of the data.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High bias, low variance, poor performance on training and new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Overfit: Model too complex and learns underlying patterns in the training data + noise and random fluctuations.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High variance, low bias, excellent on training data, poor on new data as it fails to capture a general trend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Bias: Some aspects of a dataset are given more weight and/or representation than 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Variance: How sensitive the model is to small changes in the training data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79d3c93f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279d3c93f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</a:t>
            </a:r>
            <a:r>
              <a:rPr lang="en-GB"/>
              <a:t>alance between these two sources of error that must be managed to build effective machine learning models.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Ideally, you want a model with low bias and low variance, but in practice, reducing one often increases the other.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Dw about the picture on the right if it doesn’t make sense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RID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79d3c93f4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279d3c93f4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Suppose we are given a set of data representing tumour sizes and their classification, i.e </a:t>
            </a:r>
            <a:r>
              <a:rPr lang="en-GB"/>
              <a:t>benign</a:t>
            </a:r>
            <a:r>
              <a:rPr lang="en-GB"/>
              <a:t> or malignant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wanted to draw a correlation between tumour sizes and malignant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Outputs categorical data (this is univariate categorical data)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Rare that classification problems are dependent on only 1 variable, suppose that cancer is also dependent on 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Algorithm constructs a decision boundary to help with classification.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we have here is a binary classification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IRL problems are often much more complex and hence will sometimes require more complex decision boundaries (pic 3)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7fb9adfc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27fb9adfc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Alright so that’s enough theory for now, lets jump into how we might put this into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7fb9adfc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7fb9adfc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descent is a way for a machine learning model to learn and improve itself by gradually adjusting its parameters to minimize errors. Here's a simple breakdown: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Cost: How well the model’s prediction matches the actual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Essentially here think of it as there is a particular weight and bias associated with each cost value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Basic Concept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1. Imagine a Valley: Think of gradient descent like finding the lowest point in a valley (the minimum of a function).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2. Steps: You start at a random point on the slope.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3. Downhill Movement: You take small steps downhill to get closer to the bottom.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4. Error Reduction: Each step aims to reduce the error (how far off your current position is from the lowest point).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Steps Involved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1. Initialize: Start at a random position.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2. Calculate Gradient: Determine the slope of the function at that point (gradient).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3. Update: Move in the direction of the negative slope (downhill) by a small amount (learning rate).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4. Repeat: Keep repeating this process until you reach the lowest point or get very close to it.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Visual Example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Imagine you are blindfolded and trying to find the bottom of a hill: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1. You feel the slope with your feet.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2. You take a step in the direction where the ground slopes downward.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3. You keep feeling the slope and taking steps until you can't go any lower.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Key Points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Goal: Minimize the error by finding the lowest point of the error function.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Adjustments: Make small adjustments based on the slope.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Iterations: Repeat the process many times to get closer to the minimum.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 essence, gradient descent helps a model improve by continuously making small adjustments to reduce errors and get closer to the optimal solution.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 BACK TO NOTEBOOK AND FINISH OFF SUPERVISED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79d40a513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79d40a513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We’re not necessarily asking the model to give us a correct answer from an input but instead we’re hoping to uncover a structure associated with the data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79d40a513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279d40a513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Suppose instead I still have several data points of patient’s tumor size and their age.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don’t tell the model whether each tumor is malignant or not (train the model w just that)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Instead input a new patients age and tumor size and the model will place the new data in a “cluster”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Cluster</a:t>
            </a:r>
            <a:r>
              <a:rPr lang="en-GB">
                <a:solidFill>
                  <a:schemeClr val="dk1"/>
                </a:solidFill>
              </a:rPr>
              <a:t> is a collection of data points that are grouped together because they exhibit similar characteristics or properties.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But why do we care about this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ANOTHER APPLICATION: Credit/Data analyst at a bank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Use clustering to group transactions &amp; identify outliers or unusual transactions that do not conform to the general pattern.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Fraud detection in financial transactions, network security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ec69638f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ec69638f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Question: Who here already has some experience in ML, who has no idea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 we’re gonna discuss a lot of technical terms today but let start off with a high level overview of what machine learning actually does and what are some day to day applications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And more importantly why we use machine learning in the first place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ec69638f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ec69638f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f117d5e2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f117d5e2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Explain what each application is and what algorithm in machine learning it relates to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Applications of ML: Social media feed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efc6009bbd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2efc6009bbd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AI algorithms mimic human intelligence and behaviour, think of common tasks we do on a day to day basis that often gets overlooked, for example if I had a friend called James how do I know that a person is him if I end up bumping into him in the streets?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Well my brain has been trained to recognise their features like hair, skin color, eyes, face etc etc to associate with a particular person. i.e in the language of machines the input, and the output being the person’s name and </a:t>
            </a:r>
            <a:r>
              <a:rPr lang="en-GB"/>
              <a:t>everything</a:t>
            </a:r>
            <a:r>
              <a:rPr lang="en-GB"/>
              <a:t> I associate with that person.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There’s an example of facial recognition, what you use to unlock your phone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Autocorrection when I typed this 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Deep learning - </a:t>
            </a:r>
            <a:r>
              <a:rPr lang="en-GB"/>
              <a:t>Simulates the brain by passing data through multiple layers of a neural network, adjusting the connections between nodes based on the errors made during predictions, and iterating this process to improve accuracy and performance over time.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ec69638f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ec69638f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Program/Algorithm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can classify most machine learning algorithms as supervised or unsupervised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anyone have any </a:t>
            </a:r>
            <a:r>
              <a:rPr lang="en-GB"/>
              <a:t>questions</a:t>
            </a:r>
            <a:r>
              <a:rPr lang="en-GB"/>
              <a:t> at this stage?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7a1b69f050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27a1b69f050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https://teachablemachine.withgoogle.com/train/image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RID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79d3c93f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79d3c93f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Online advertising, one of the most commercialised forms of machine learning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Most large ad platforms has an algorithm that collects information about you and the deduce how likely it is that you will click on a </a:t>
            </a:r>
            <a:r>
              <a:rPr lang="en-GB"/>
              <a:t>particular</a:t>
            </a:r>
            <a:r>
              <a:rPr lang="en-GB"/>
              <a:t> ad.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Foundation of recommender systems where videos, reels and ads are pop up on feed base on data.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79d3c93f4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79d3c93f4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You’re looking to buy a particular sized house in a particular </a:t>
            </a:r>
            <a:r>
              <a:rPr lang="en-GB"/>
              <a:t>neighborhood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</a:t>
            </a:r>
            <a:r>
              <a:rPr lang="en-GB"/>
              <a:t>anted an estimate of how much such house would cost.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Take the cost and size of other houses in the same neighborhood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Plot the points on a graph and use a regression algorithm to fit a model over the set of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Give the model the size of the house you’re looking to purchase and the model will output a estimation of the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is an </a:t>
            </a:r>
            <a:r>
              <a:rPr lang="en-GB"/>
              <a:t>example</a:t>
            </a:r>
            <a:r>
              <a:rPr lang="en-GB"/>
              <a:t> of a regression algorithm: Maps the relationship between two numerical variables, used for continuous output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EXTENSION: POLYNOMIAL REGRESSION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Talk about how we can train our algorithm to recognise what model is appropriate for a particular prob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34" name="Google Shape;234;p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32"/>
          <p:cNvSpPr txBox="1"/>
          <p:nvPr>
            <p:ph type="ctrTitle"/>
          </p:nvPr>
        </p:nvSpPr>
        <p:spPr>
          <a:xfrm>
            <a:off x="32325" y="1246750"/>
            <a:ext cx="67713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Machine Learning</a:t>
            </a:r>
            <a:endParaRPr sz="8000"/>
          </a:p>
        </p:txBody>
      </p:sp>
      <p:pic>
        <p:nvPicPr>
          <p:cNvPr id="1234" name="Google Shape;1234;p3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085">
            <a:off x="1242478" y="3593477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350" y="1734450"/>
            <a:ext cx="1461300" cy="146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36" name="Google Shape;1236;p3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616363">
            <a:off x="6706253" y="365514"/>
            <a:ext cx="1187446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32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1465499" y="3262762"/>
            <a:ext cx="1920000" cy="18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1"/>
          <p:cNvSpPr txBox="1"/>
          <p:nvPr>
            <p:ph type="title"/>
          </p:nvPr>
        </p:nvSpPr>
        <p:spPr>
          <a:xfrm>
            <a:off x="1305700" y="464900"/>
            <a:ext cx="639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Problems: Regression</a:t>
            </a:r>
            <a:endParaRPr/>
          </a:p>
        </p:txBody>
      </p:sp>
      <p:pic>
        <p:nvPicPr>
          <p:cNvPr id="1450" name="Google Shape;1450;p41"/>
          <p:cNvPicPr preferRelativeResize="0"/>
          <p:nvPr/>
        </p:nvPicPr>
        <p:blipFill rotWithShape="1">
          <a:blip r:embed="rId3">
            <a:alphaModFix/>
          </a:blip>
          <a:srcRect b="23520" l="7176" r="64267" t="31523"/>
          <a:stretch/>
        </p:blipFill>
        <p:spPr>
          <a:xfrm>
            <a:off x="1167188" y="1560099"/>
            <a:ext cx="2023824" cy="1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41"/>
          <p:cNvPicPr preferRelativeResize="0"/>
          <p:nvPr/>
        </p:nvPicPr>
        <p:blipFill rotWithShape="1">
          <a:blip r:embed="rId3">
            <a:alphaModFix/>
          </a:blip>
          <a:srcRect b="23082" l="36277" r="35166" t="31498"/>
          <a:stretch/>
        </p:blipFill>
        <p:spPr>
          <a:xfrm>
            <a:off x="3508125" y="1551838"/>
            <a:ext cx="2023824" cy="16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41"/>
          <p:cNvPicPr preferRelativeResize="0"/>
          <p:nvPr/>
        </p:nvPicPr>
        <p:blipFill rotWithShape="1">
          <a:blip r:embed="rId3">
            <a:alphaModFix/>
          </a:blip>
          <a:srcRect b="23815" l="64491" r="6613" t="32470"/>
          <a:stretch/>
        </p:blipFill>
        <p:spPr>
          <a:xfrm>
            <a:off x="5849063" y="1524928"/>
            <a:ext cx="2127750" cy="16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41"/>
          <p:cNvSpPr txBox="1"/>
          <p:nvPr/>
        </p:nvSpPr>
        <p:spPr>
          <a:xfrm>
            <a:off x="1512200" y="3348175"/>
            <a:ext cx="1333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Underfitted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(High bias error)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4" name="Google Shape;1454;p41"/>
          <p:cNvSpPr txBox="1"/>
          <p:nvPr/>
        </p:nvSpPr>
        <p:spPr>
          <a:xfrm>
            <a:off x="3853138" y="3348175"/>
            <a:ext cx="1333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Good Fit/Robust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(Balance between bias and variance)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5" name="Google Shape;1455;p41"/>
          <p:cNvSpPr txBox="1"/>
          <p:nvPr/>
        </p:nvSpPr>
        <p:spPr>
          <a:xfrm>
            <a:off x="6219638" y="3379325"/>
            <a:ext cx="1386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Overfitted 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(High variance error)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42"/>
          <p:cNvSpPr/>
          <p:nvPr/>
        </p:nvSpPr>
        <p:spPr>
          <a:xfrm>
            <a:off x="4243125" y="1501613"/>
            <a:ext cx="4460400" cy="28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1" name="Google Shape;1461;p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Bias-variance trade off</a:t>
            </a:r>
            <a:endParaRPr/>
          </a:p>
        </p:txBody>
      </p:sp>
      <p:pic>
        <p:nvPicPr>
          <p:cNvPr id="1462" name="Google Shape;14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00" y="1501650"/>
            <a:ext cx="3270149" cy="287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01649"/>
            <a:ext cx="4460401" cy="280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3"/>
          <p:cNvSpPr txBox="1"/>
          <p:nvPr>
            <p:ph type="title"/>
          </p:nvPr>
        </p:nvSpPr>
        <p:spPr>
          <a:xfrm>
            <a:off x="311700" y="31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Cancer detection</a:t>
            </a:r>
            <a:endParaRPr/>
          </a:p>
        </p:txBody>
      </p:sp>
      <p:pic>
        <p:nvPicPr>
          <p:cNvPr id="1469" name="Google Shape;14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575" y="2951025"/>
            <a:ext cx="4080852" cy="19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3"/>
          <p:cNvPicPr preferRelativeResize="0"/>
          <p:nvPr/>
        </p:nvPicPr>
        <p:blipFill rotWithShape="1">
          <a:blip r:embed="rId4">
            <a:alphaModFix/>
          </a:blip>
          <a:srcRect b="0" l="0" r="3698" t="0"/>
          <a:stretch/>
        </p:blipFill>
        <p:spPr>
          <a:xfrm>
            <a:off x="921350" y="994950"/>
            <a:ext cx="3832602" cy="184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43"/>
          <p:cNvPicPr preferRelativeResize="0"/>
          <p:nvPr/>
        </p:nvPicPr>
        <p:blipFill rotWithShape="1">
          <a:blip r:embed="rId5">
            <a:alphaModFix/>
          </a:blip>
          <a:srcRect b="0" l="3104" r="3104" t="0"/>
          <a:stretch/>
        </p:blipFill>
        <p:spPr>
          <a:xfrm>
            <a:off x="4858264" y="994950"/>
            <a:ext cx="3208636" cy="184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2" name="Google Shape;1472;p43"/>
          <p:cNvCxnSpPr/>
          <p:nvPr/>
        </p:nvCxnSpPr>
        <p:spPr>
          <a:xfrm>
            <a:off x="5867238" y="1500150"/>
            <a:ext cx="1190700" cy="107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44"/>
          <p:cNvSpPr txBox="1"/>
          <p:nvPr>
            <p:ph idx="4294967295" type="title"/>
          </p:nvPr>
        </p:nvSpPr>
        <p:spPr>
          <a:xfrm>
            <a:off x="1073250" y="1999050"/>
            <a:ext cx="69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how can we actually implement this in code?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45"/>
          <p:cNvSpPr txBox="1"/>
          <p:nvPr>
            <p:ph idx="4294967295" type="title"/>
          </p:nvPr>
        </p:nvSpPr>
        <p:spPr>
          <a:xfrm>
            <a:off x="2330575" y="545275"/>
            <a:ext cx="435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Descent</a:t>
            </a:r>
            <a:endParaRPr/>
          </a:p>
        </p:txBody>
      </p:sp>
      <p:cxnSp>
        <p:nvCxnSpPr>
          <p:cNvPr id="1483" name="Google Shape;1483;p45"/>
          <p:cNvCxnSpPr/>
          <p:nvPr/>
        </p:nvCxnSpPr>
        <p:spPr>
          <a:xfrm flipH="1" rot="10800000">
            <a:off x="2703650" y="4087075"/>
            <a:ext cx="3642600" cy="2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4" name="Google Shape;1484;p45"/>
          <p:cNvCxnSpPr/>
          <p:nvPr/>
        </p:nvCxnSpPr>
        <p:spPr>
          <a:xfrm>
            <a:off x="2690100" y="1674100"/>
            <a:ext cx="24900" cy="244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45"/>
          <p:cNvSpPr/>
          <p:nvPr/>
        </p:nvSpPr>
        <p:spPr>
          <a:xfrm>
            <a:off x="3330850" y="1674100"/>
            <a:ext cx="2280225" cy="2195075"/>
          </a:xfrm>
          <a:custGeom>
            <a:rect b="b" l="l" r="r" t="t"/>
            <a:pathLst>
              <a:path extrusionOk="0" h="87803" w="91209">
                <a:moveTo>
                  <a:pt x="0" y="4156"/>
                </a:moveTo>
                <a:cubicBezTo>
                  <a:pt x="0" y="36955"/>
                  <a:pt x="20485" y="93708"/>
                  <a:pt x="52648" y="87283"/>
                </a:cubicBezTo>
                <a:cubicBezTo>
                  <a:pt x="60822" y="85650"/>
                  <a:pt x="66424" y="77314"/>
                  <a:pt x="71120" y="70427"/>
                </a:cubicBezTo>
                <a:cubicBezTo>
                  <a:pt x="84873" y="50258"/>
                  <a:pt x="91209" y="24412"/>
                  <a:pt x="91209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6" name="Google Shape;1486;p45"/>
          <p:cNvSpPr txBox="1"/>
          <p:nvPr/>
        </p:nvSpPr>
        <p:spPr>
          <a:xfrm>
            <a:off x="2043550" y="2357250"/>
            <a:ext cx="519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Cost</a:t>
            </a:r>
            <a:endParaRPr sz="1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487" name="Google Shape;1487;p45"/>
          <p:cNvGrpSpPr/>
          <p:nvPr/>
        </p:nvGrpSpPr>
        <p:grpSpPr>
          <a:xfrm>
            <a:off x="3410094" y="2149829"/>
            <a:ext cx="118572" cy="294074"/>
            <a:chOff x="3343310" y="4475555"/>
            <a:chExt cx="127717" cy="316753"/>
          </a:xfrm>
        </p:grpSpPr>
        <p:sp>
          <p:nvSpPr>
            <p:cNvPr id="1488" name="Google Shape;1488;p45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90" name="Google Shape;1490;p45"/>
          <p:cNvCxnSpPr/>
          <p:nvPr/>
        </p:nvCxnSpPr>
        <p:spPr>
          <a:xfrm>
            <a:off x="3180775" y="1483600"/>
            <a:ext cx="577200" cy="259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91" name="Google Shape;1491;p45"/>
          <p:cNvGrpSpPr/>
          <p:nvPr/>
        </p:nvGrpSpPr>
        <p:grpSpPr>
          <a:xfrm>
            <a:off x="3499819" y="2502479"/>
            <a:ext cx="118572" cy="294074"/>
            <a:chOff x="3343310" y="4475555"/>
            <a:chExt cx="127717" cy="316753"/>
          </a:xfrm>
        </p:grpSpPr>
        <p:sp>
          <p:nvSpPr>
            <p:cNvPr id="1492" name="Google Shape;1492;p45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4" name="Google Shape;1494;p45"/>
          <p:cNvGrpSpPr/>
          <p:nvPr/>
        </p:nvGrpSpPr>
        <p:grpSpPr>
          <a:xfrm>
            <a:off x="3639394" y="2847154"/>
            <a:ext cx="118572" cy="294074"/>
            <a:chOff x="3343310" y="4475555"/>
            <a:chExt cx="127717" cy="316753"/>
          </a:xfrm>
        </p:grpSpPr>
        <p:sp>
          <p:nvSpPr>
            <p:cNvPr id="1495" name="Google Shape;1495;p45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7" name="Google Shape;1497;p45"/>
          <p:cNvGrpSpPr/>
          <p:nvPr/>
        </p:nvGrpSpPr>
        <p:grpSpPr>
          <a:xfrm>
            <a:off x="3803794" y="3115029"/>
            <a:ext cx="118572" cy="294074"/>
            <a:chOff x="3343310" y="4475555"/>
            <a:chExt cx="127717" cy="316753"/>
          </a:xfrm>
        </p:grpSpPr>
        <p:sp>
          <p:nvSpPr>
            <p:cNvPr id="1498" name="Google Shape;1498;p45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0" name="Google Shape;1500;p45"/>
          <p:cNvGrpSpPr/>
          <p:nvPr/>
        </p:nvGrpSpPr>
        <p:grpSpPr>
          <a:xfrm>
            <a:off x="3968194" y="3336704"/>
            <a:ext cx="118572" cy="294074"/>
            <a:chOff x="3343310" y="4475555"/>
            <a:chExt cx="127717" cy="316753"/>
          </a:xfrm>
        </p:grpSpPr>
        <p:sp>
          <p:nvSpPr>
            <p:cNvPr id="1501" name="Google Shape;1501;p45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45"/>
          <p:cNvGrpSpPr/>
          <p:nvPr/>
        </p:nvGrpSpPr>
        <p:grpSpPr>
          <a:xfrm>
            <a:off x="4190344" y="3500654"/>
            <a:ext cx="118572" cy="294074"/>
            <a:chOff x="3343310" y="4475555"/>
            <a:chExt cx="127717" cy="316753"/>
          </a:xfrm>
        </p:grpSpPr>
        <p:sp>
          <p:nvSpPr>
            <p:cNvPr id="1504" name="Google Shape;1504;p45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6" name="Google Shape;1506;p45"/>
          <p:cNvGrpSpPr/>
          <p:nvPr/>
        </p:nvGrpSpPr>
        <p:grpSpPr>
          <a:xfrm>
            <a:off x="4465669" y="3575104"/>
            <a:ext cx="118572" cy="294074"/>
            <a:chOff x="3343310" y="4475555"/>
            <a:chExt cx="127717" cy="316753"/>
          </a:xfrm>
        </p:grpSpPr>
        <p:sp>
          <p:nvSpPr>
            <p:cNvPr id="1507" name="Google Shape;1507;p45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09" name="Google Shape;1509;p45"/>
          <p:cNvCxnSpPr/>
          <p:nvPr/>
        </p:nvCxnSpPr>
        <p:spPr>
          <a:xfrm flipH="1" rot="10800000">
            <a:off x="3463863" y="3869175"/>
            <a:ext cx="21222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/>
          </a:p>
        </p:txBody>
      </p:sp>
      <p:sp>
        <p:nvSpPr>
          <p:cNvPr id="1515" name="Google Shape;1515;p46"/>
          <p:cNvSpPr txBox="1"/>
          <p:nvPr>
            <p:ph idx="1" type="body"/>
          </p:nvPr>
        </p:nvSpPr>
        <p:spPr>
          <a:xfrm>
            <a:off x="1261425" y="1429263"/>
            <a:ext cx="64623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Category of machine learning that trains models without labelled data to uncover hidden patterns &amp; trends.</a:t>
            </a:r>
            <a:endParaRPr/>
          </a:p>
        </p:txBody>
      </p:sp>
      <p:sp>
        <p:nvSpPr>
          <p:cNvPr id="1516" name="Google Shape;1516;p46"/>
          <p:cNvSpPr/>
          <p:nvPr/>
        </p:nvSpPr>
        <p:spPr>
          <a:xfrm>
            <a:off x="1529013" y="2712200"/>
            <a:ext cx="489600" cy="3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7" name="Google Shape;1517;p46"/>
          <p:cNvSpPr/>
          <p:nvPr/>
        </p:nvSpPr>
        <p:spPr>
          <a:xfrm>
            <a:off x="2230063" y="2952125"/>
            <a:ext cx="3777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46"/>
          <p:cNvSpPr/>
          <p:nvPr/>
        </p:nvSpPr>
        <p:spPr>
          <a:xfrm>
            <a:off x="2230050" y="3622400"/>
            <a:ext cx="3777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9" name="Google Shape;1519;p46"/>
          <p:cNvSpPr/>
          <p:nvPr/>
        </p:nvSpPr>
        <p:spPr>
          <a:xfrm>
            <a:off x="2819225" y="3270725"/>
            <a:ext cx="489600" cy="3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0" name="Google Shape;1520;p46"/>
          <p:cNvSpPr/>
          <p:nvPr/>
        </p:nvSpPr>
        <p:spPr>
          <a:xfrm>
            <a:off x="1584950" y="3198538"/>
            <a:ext cx="377700" cy="333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1" name="Google Shape;1521;p46"/>
          <p:cNvSpPr/>
          <p:nvPr/>
        </p:nvSpPr>
        <p:spPr>
          <a:xfrm>
            <a:off x="2875188" y="2696788"/>
            <a:ext cx="377700" cy="333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2" name="Google Shape;1522;p46"/>
          <p:cNvSpPr txBox="1"/>
          <p:nvPr/>
        </p:nvSpPr>
        <p:spPr>
          <a:xfrm>
            <a:off x="1952988" y="2321150"/>
            <a:ext cx="9975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Unlabelled</a:t>
            </a: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Data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23" name="Google Shape;1523;p46"/>
          <p:cNvSpPr txBox="1"/>
          <p:nvPr/>
        </p:nvSpPr>
        <p:spPr>
          <a:xfrm>
            <a:off x="4744225" y="2756463"/>
            <a:ext cx="6015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524" name="Google Shape;1524;p46"/>
          <p:cNvGrpSpPr/>
          <p:nvPr/>
        </p:nvGrpSpPr>
        <p:grpSpPr>
          <a:xfrm>
            <a:off x="4756337" y="3141959"/>
            <a:ext cx="577279" cy="560530"/>
            <a:chOff x="2497275" y="2744159"/>
            <a:chExt cx="370930" cy="370549"/>
          </a:xfrm>
        </p:grpSpPr>
        <p:sp>
          <p:nvSpPr>
            <p:cNvPr id="1525" name="Google Shape;1525;p46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531" name="Google Shape;1531;p46"/>
          <p:cNvGrpSpPr/>
          <p:nvPr/>
        </p:nvGrpSpPr>
        <p:grpSpPr>
          <a:xfrm rot="-27">
            <a:off x="3558578" y="3303725"/>
            <a:ext cx="948001" cy="237002"/>
            <a:chOff x="4659775" y="2072775"/>
            <a:chExt cx="74325" cy="28700"/>
          </a:xfrm>
        </p:grpSpPr>
        <p:sp>
          <p:nvSpPr>
            <p:cNvPr id="1532" name="Google Shape;1532;p46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46"/>
          <p:cNvSpPr txBox="1"/>
          <p:nvPr/>
        </p:nvSpPr>
        <p:spPr>
          <a:xfrm>
            <a:off x="7152887" y="2321138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Results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6" name="Google Shape;1536;p46"/>
          <p:cNvSpPr/>
          <p:nvPr/>
        </p:nvSpPr>
        <p:spPr>
          <a:xfrm>
            <a:off x="6942975" y="2686413"/>
            <a:ext cx="377700" cy="333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7" name="Google Shape;1537;p46"/>
          <p:cNvSpPr/>
          <p:nvPr/>
        </p:nvSpPr>
        <p:spPr>
          <a:xfrm>
            <a:off x="6942125" y="3296288"/>
            <a:ext cx="3777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38" name="Google Shape;1538;p46"/>
          <p:cNvGrpSpPr/>
          <p:nvPr/>
        </p:nvGrpSpPr>
        <p:grpSpPr>
          <a:xfrm rot="-27">
            <a:off x="5638303" y="3303725"/>
            <a:ext cx="948001" cy="237002"/>
            <a:chOff x="4659775" y="2072775"/>
            <a:chExt cx="74325" cy="28700"/>
          </a:xfrm>
        </p:grpSpPr>
        <p:sp>
          <p:nvSpPr>
            <p:cNvPr id="1539" name="Google Shape;1539;p46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46"/>
          <p:cNvSpPr/>
          <p:nvPr/>
        </p:nvSpPr>
        <p:spPr>
          <a:xfrm>
            <a:off x="1584963" y="3806000"/>
            <a:ext cx="377700" cy="391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3" name="Google Shape;1543;p46"/>
          <p:cNvSpPr/>
          <p:nvPr/>
        </p:nvSpPr>
        <p:spPr>
          <a:xfrm>
            <a:off x="2819238" y="3813825"/>
            <a:ext cx="377700" cy="391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4" name="Google Shape;1544;p46"/>
          <p:cNvSpPr/>
          <p:nvPr/>
        </p:nvSpPr>
        <p:spPr>
          <a:xfrm>
            <a:off x="7540263" y="2686413"/>
            <a:ext cx="377700" cy="333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Google Shape;1545;p46"/>
          <p:cNvSpPr/>
          <p:nvPr/>
        </p:nvSpPr>
        <p:spPr>
          <a:xfrm>
            <a:off x="7540263" y="3296300"/>
            <a:ext cx="3777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46"/>
          <p:cNvSpPr/>
          <p:nvPr/>
        </p:nvSpPr>
        <p:spPr>
          <a:xfrm>
            <a:off x="6942138" y="3927550"/>
            <a:ext cx="377700" cy="391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46"/>
          <p:cNvSpPr/>
          <p:nvPr/>
        </p:nvSpPr>
        <p:spPr>
          <a:xfrm>
            <a:off x="7540263" y="3927550"/>
            <a:ext cx="377700" cy="391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7"/>
          <p:cNvSpPr txBox="1"/>
          <p:nvPr>
            <p:ph type="title"/>
          </p:nvPr>
        </p:nvSpPr>
        <p:spPr>
          <a:xfrm>
            <a:off x="311700" y="45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contd</a:t>
            </a:r>
            <a:endParaRPr/>
          </a:p>
        </p:txBody>
      </p:sp>
      <p:pic>
        <p:nvPicPr>
          <p:cNvPr id="1553" name="Google Shape;1553;p47"/>
          <p:cNvPicPr preferRelativeResize="0"/>
          <p:nvPr/>
        </p:nvPicPr>
        <p:blipFill rotWithShape="1">
          <a:blip r:embed="rId3">
            <a:alphaModFix/>
          </a:blip>
          <a:srcRect b="10844" l="9847" r="11306" t="22171"/>
          <a:stretch/>
        </p:blipFill>
        <p:spPr>
          <a:xfrm>
            <a:off x="4475075" y="1496338"/>
            <a:ext cx="4198049" cy="2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47"/>
          <p:cNvPicPr preferRelativeResize="0"/>
          <p:nvPr/>
        </p:nvPicPr>
        <p:blipFill rotWithShape="1">
          <a:blip r:embed="rId4">
            <a:alphaModFix/>
          </a:blip>
          <a:srcRect b="18653" l="0" r="0" t="4517"/>
          <a:stretch/>
        </p:blipFill>
        <p:spPr>
          <a:xfrm>
            <a:off x="482800" y="1496350"/>
            <a:ext cx="3854673" cy="22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3"/>
          <p:cNvSpPr txBox="1"/>
          <p:nvPr>
            <p:ph idx="4294967295" type="title"/>
          </p:nvPr>
        </p:nvSpPr>
        <p:spPr>
          <a:xfrm>
            <a:off x="3262775" y="685500"/>
            <a:ext cx="43617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</p:txBody>
      </p:sp>
      <p:pic>
        <p:nvPicPr>
          <p:cNvPr id="1243" name="Google Shape;1243;p33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1181049" y="15899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33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1358193">
            <a:off x="501599" y="1067660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33"/>
          <p:cNvGrpSpPr/>
          <p:nvPr/>
        </p:nvGrpSpPr>
        <p:grpSpPr>
          <a:xfrm>
            <a:off x="2657925" y="910288"/>
            <a:ext cx="76825" cy="76800"/>
            <a:chOff x="3104875" y="1099400"/>
            <a:chExt cx="76825" cy="76800"/>
          </a:xfrm>
        </p:grpSpPr>
        <p:sp>
          <p:nvSpPr>
            <p:cNvPr id="1246" name="Google Shape;124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8" name="Google Shape;1248;p33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2078379" y="3561670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9" name="Google Shape;1249;p33"/>
          <p:cNvGrpSpPr/>
          <p:nvPr/>
        </p:nvGrpSpPr>
        <p:grpSpPr>
          <a:xfrm>
            <a:off x="866375" y="3062138"/>
            <a:ext cx="76825" cy="76800"/>
            <a:chOff x="3104875" y="1099400"/>
            <a:chExt cx="76825" cy="76800"/>
          </a:xfrm>
        </p:grpSpPr>
        <p:sp>
          <p:nvSpPr>
            <p:cNvPr id="1250" name="Google Shape;1250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33"/>
          <p:cNvSpPr txBox="1"/>
          <p:nvPr/>
        </p:nvSpPr>
        <p:spPr>
          <a:xfrm>
            <a:off x="3338900" y="1886400"/>
            <a:ext cx="52146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branch of AI that is focused on building systems/algorithms that can learn from data and generalize its trends to unseen data and thus perform tasks without explicit instructions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Able to make more informed decisions over time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Think of it as a function where some input is converted into an output based upon patterns/structures observed based on training data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4"/>
          <p:cNvSpPr txBox="1"/>
          <p:nvPr>
            <p:ph type="title"/>
          </p:nvPr>
        </p:nvSpPr>
        <p:spPr>
          <a:xfrm>
            <a:off x="715350" y="404275"/>
            <a:ext cx="477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use machine learning?</a:t>
            </a:r>
            <a:endParaRPr/>
          </a:p>
        </p:txBody>
      </p:sp>
      <p:sp>
        <p:nvSpPr>
          <p:cNvPr id="1258" name="Google Shape;1258;p34"/>
          <p:cNvSpPr txBox="1"/>
          <p:nvPr/>
        </p:nvSpPr>
        <p:spPr>
          <a:xfrm>
            <a:off x="471275" y="1704425"/>
            <a:ext cx="493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Human expertise is not available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Humans cannot explain their expertise as a set of rules (speech / image recognition)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Many solutions need to adapt automatically (models must be customised i.e recommendation system)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9" name="Google Shape;1259;p34"/>
          <p:cNvSpPr txBox="1"/>
          <p:nvPr/>
        </p:nvSpPr>
        <p:spPr>
          <a:xfrm>
            <a:off x="401325" y="3851700"/>
            <a:ext cx="493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Applications Include: Pattern recognition, trend prediction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60" name="Google Shape;1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025" y="1550025"/>
            <a:ext cx="2971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4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322085" y="40670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35"/>
          <p:cNvPicPr preferRelativeResize="0"/>
          <p:nvPr/>
        </p:nvPicPr>
        <p:blipFill rotWithShape="1">
          <a:blip r:embed="rId3">
            <a:alphaModFix/>
          </a:blip>
          <a:srcRect b="0" l="0" r="10047" t="0"/>
          <a:stretch/>
        </p:blipFill>
        <p:spPr>
          <a:xfrm>
            <a:off x="359400" y="177213"/>
            <a:ext cx="3705918" cy="199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5"/>
          <p:cNvPicPr preferRelativeResize="0"/>
          <p:nvPr/>
        </p:nvPicPr>
        <p:blipFill rotWithShape="1">
          <a:blip r:embed="rId4">
            <a:alphaModFix/>
          </a:blip>
          <a:srcRect b="0" l="6548" r="9389" t="0"/>
          <a:stretch/>
        </p:blipFill>
        <p:spPr>
          <a:xfrm>
            <a:off x="359400" y="2233096"/>
            <a:ext cx="3705917" cy="273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35"/>
          <p:cNvPicPr preferRelativeResize="0"/>
          <p:nvPr/>
        </p:nvPicPr>
        <p:blipFill rotWithShape="1">
          <a:blip r:embed="rId5">
            <a:alphaModFix/>
          </a:blip>
          <a:srcRect b="0" l="1700" r="0" t="0"/>
          <a:stretch/>
        </p:blipFill>
        <p:spPr>
          <a:xfrm>
            <a:off x="4137963" y="177225"/>
            <a:ext cx="4729824" cy="15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3810" y="1834216"/>
            <a:ext cx="4698140" cy="313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900" y="2545100"/>
            <a:ext cx="2401900" cy="24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36"/>
          <p:cNvSpPr txBox="1"/>
          <p:nvPr>
            <p:ph type="title"/>
          </p:nvPr>
        </p:nvSpPr>
        <p:spPr>
          <a:xfrm>
            <a:off x="3659700" y="326488"/>
            <a:ext cx="548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vs Machine learning</a:t>
            </a:r>
            <a:endParaRPr/>
          </a:p>
        </p:txBody>
      </p:sp>
      <p:sp>
        <p:nvSpPr>
          <p:cNvPr id="1276" name="Google Shape;1276;p36"/>
          <p:cNvSpPr txBox="1"/>
          <p:nvPr>
            <p:ph idx="4294967295" type="body"/>
          </p:nvPr>
        </p:nvSpPr>
        <p:spPr>
          <a:xfrm>
            <a:off x="4025850" y="1020050"/>
            <a:ext cx="4752000" cy="14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We often hear the term “AI” and “Machine Learning” thrown around as buzzwords or even used interchangeably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But what actually is their difference?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77" name="Google Shape;1277;p36"/>
          <p:cNvSpPr/>
          <p:nvPr/>
        </p:nvSpPr>
        <p:spPr>
          <a:xfrm>
            <a:off x="672125" y="1914000"/>
            <a:ext cx="2765400" cy="26346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8" name="Google Shape;1278;p36"/>
          <p:cNvSpPr txBox="1"/>
          <p:nvPr/>
        </p:nvSpPr>
        <p:spPr>
          <a:xfrm>
            <a:off x="1164244" y="2109455"/>
            <a:ext cx="1781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9" name="Google Shape;1279;p36"/>
          <p:cNvSpPr txBox="1"/>
          <p:nvPr/>
        </p:nvSpPr>
        <p:spPr>
          <a:xfrm>
            <a:off x="1168968" y="2276872"/>
            <a:ext cx="16950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Computers being able to mimic human intelligence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0" name="Google Shape;1280;p36"/>
          <p:cNvSpPr/>
          <p:nvPr/>
        </p:nvSpPr>
        <p:spPr>
          <a:xfrm>
            <a:off x="1108191" y="2671676"/>
            <a:ext cx="1893300" cy="1877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1" name="Google Shape;1281;p36"/>
          <p:cNvSpPr txBox="1"/>
          <p:nvPr/>
        </p:nvSpPr>
        <p:spPr>
          <a:xfrm>
            <a:off x="1414703" y="2792802"/>
            <a:ext cx="1280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2" name="Google Shape;1282;p36"/>
          <p:cNvSpPr txBox="1"/>
          <p:nvPr/>
        </p:nvSpPr>
        <p:spPr>
          <a:xfrm>
            <a:off x="1292503" y="2987388"/>
            <a:ext cx="1524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Algorithms whose performance increase with exposure to more data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3" name="Google Shape;1283;p36"/>
          <p:cNvSpPr/>
          <p:nvPr/>
        </p:nvSpPr>
        <p:spPr>
          <a:xfrm>
            <a:off x="1494941" y="3476175"/>
            <a:ext cx="1119900" cy="107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4" name="Google Shape;1284;p36"/>
          <p:cNvSpPr txBox="1"/>
          <p:nvPr/>
        </p:nvSpPr>
        <p:spPr>
          <a:xfrm>
            <a:off x="1445045" y="3544248"/>
            <a:ext cx="1280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36"/>
          <p:cNvSpPr txBox="1"/>
          <p:nvPr/>
        </p:nvSpPr>
        <p:spPr>
          <a:xfrm>
            <a:off x="1494940" y="3730901"/>
            <a:ext cx="1119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Simulates the human brain through multilayered “neurons” called artificial neural networks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3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920580">
            <a:off x="1199160" y="3871311"/>
            <a:ext cx="1175234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37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7044101" y="1696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37"/>
          <p:cNvSpPr txBox="1"/>
          <p:nvPr/>
        </p:nvSpPr>
        <p:spPr>
          <a:xfrm>
            <a:off x="1416550" y="828450"/>
            <a:ext cx="9480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3" name="Google Shape;1293;p37"/>
          <p:cNvSpPr txBox="1"/>
          <p:nvPr/>
        </p:nvSpPr>
        <p:spPr>
          <a:xfrm>
            <a:off x="1187775" y="1262600"/>
            <a:ext cx="11400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4" name="Google Shape;1294;p37"/>
          <p:cNvSpPr txBox="1"/>
          <p:nvPr/>
        </p:nvSpPr>
        <p:spPr>
          <a:xfrm>
            <a:off x="2412238" y="3178338"/>
            <a:ext cx="11400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295" name="Google Shape;1295;p37"/>
          <p:cNvCxnSpPr>
            <a:stCxn id="1296" idx="3"/>
            <a:endCxn id="1297" idx="1"/>
          </p:cNvCxnSpPr>
          <p:nvPr/>
        </p:nvCxnSpPr>
        <p:spPr>
          <a:xfrm flipH="1">
            <a:off x="1216825" y="3036800"/>
            <a:ext cx="6307800" cy="1696200"/>
          </a:xfrm>
          <a:prstGeom prst="bentConnector5">
            <a:avLst>
              <a:gd fmla="val -3775" name="adj1"/>
              <a:gd fmla="val 50004" name="adj2"/>
              <a:gd fmla="val 103776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8" name="Google Shape;1298;p37"/>
          <p:cNvCxnSpPr>
            <a:endCxn id="1297" idx="1"/>
          </p:cNvCxnSpPr>
          <p:nvPr/>
        </p:nvCxnSpPr>
        <p:spPr>
          <a:xfrm>
            <a:off x="996275" y="4728925"/>
            <a:ext cx="2205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37"/>
          <p:cNvSpPr txBox="1"/>
          <p:nvPr/>
        </p:nvSpPr>
        <p:spPr>
          <a:xfrm rot="-5401607">
            <a:off x="46546" y="2751751"/>
            <a:ext cx="12834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Learning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00" name="Google Shape;1300;p37"/>
          <p:cNvSpPr txBox="1"/>
          <p:nvPr/>
        </p:nvSpPr>
        <p:spPr>
          <a:xfrm rot="-5401504">
            <a:off x="2460" y="4079275"/>
            <a:ext cx="1371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Prediction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1301" name="Google Shape;1301;p37"/>
          <p:cNvGrpSpPr/>
          <p:nvPr/>
        </p:nvGrpSpPr>
        <p:grpSpPr>
          <a:xfrm>
            <a:off x="3947516" y="2708118"/>
            <a:ext cx="814694" cy="586479"/>
            <a:chOff x="1958520" y="2302574"/>
            <a:chExt cx="359213" cy="327807"/>
          </a:xfrm>
        </p:grpSpPr>
        <p:sp>
          <p:nvSpPr>
            <p:cNvPr id="1302" name="Google Shape;1302;p37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37"/>
          <p:cNvGrpSpPr/>
          <p:nvPr/>
        </p:nvGrpSpPr>
        <p:grpSpPr>
          <a:xfrm>
            <a:off x="3947516" y="4160130"/>
            <a:ext cx="814694" cy="586479"/>
            <a:chOff x="1958520" y="2302574"/>
            <a:chExt cx="359213" cy="327807"/>
          </a:xfrm>
        </p:grpSpPr>
        <p:sp>
          <p:nvSpPr>
            <p:cNvPr id="1306" name="Google Shape;1306;p37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9" name="Google Shape;1309;p37"/>
          <p:cNvGrpSpPr/>
          <p:nvPr/>
        </p:nvGrpSpPr>
        <p:grpSpPr>
          <a:xfrm>
            <a:off x="3793816" y="979193"/>
            <a:ext cx="814694" cy="586479"/>
            <a:chOff x="1958520" y="2302574"/>
            <a:chExt cx="359213" cy="327807"/>
          </a:xfrm>
        </p:grpSpPr>
        <p:sp>
          <p:nvSpPr>
            <p:cNvPr id="1310" name="Google Shape;1310;p37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37"/>
          <p:cNvSpPr txBox="1"/>
          <p:nvPr>
            <p:ph type="title"/>
          </p:nvPr>
        </p:nvSpPr>
        <p:spPr>
          <a:xfrm>
            <a:off x="236075" y="255750"/>
            <a:ext cx="35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Montserrat"/>
                <a:ea typeface="Montserrat"/>
                <a:cs typeface="Montserrat"/>
                <a:sym typeface="Montserrat"/>
              </a:rPr>
              <a:t>Traditional programming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37"/>
          <p:cNvSpPr txBox="1"/>
          <p:nvPr>
            <p:ph type="title"/>
          </p:nvPr>
        </p:nvSpPr>
        <p:spPr>
          <a:xfrm>
            <a:off x="236075" y="1819775"/>
            <a:ext cx="267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37"/>
          <p:cNvSpPr txBox="1"/>
          <p:nvPr/>
        </p:nvSpPr>
        <p:spPr>
          <a:xfrm>
            <a:off x="6315325" y="2743550"/>
            <a:ext cx="12093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Program/Model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315" name="Google Shape;1315;p37"/>
          <p:cNvGrpSpPr/>
          <p:nvPr/>
        </p:nvGrpSpPr>
        <p:grpSpPr>
          <a:xfrm>
            <a:off x="2434257" y="898717"/>
            <a:ext cx="948001" cy="236999"/>
            <a:chOff x="4659775" y="2072775"/>
            <a:chExt cx="74325" cy="28700"/>
          </a:xfrm>
        </p:grpSpPr>
        <p:sp>
          <p:nvSpPr>
            <p:cNvPr id="1316" name="Google Shape;1316;p3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" name="Google Shape;1319;p37"/>
          <p:cNvGrpSpPr/>
          <p:nvPr/>
        </p:nvGrpSpPr>
        <p:grpSpPr>
          <a:xfrm>
            <a:off x="2434257" y="1359242"/>
            <a:ext cx="948001" cy="236999"/>
            <a:chOff x="4659775" y="2072775"/>
            <a:chExt cx="74325" cy="28700"/>
          </a:xfrm>
        </p:grpSpPr>
        <p:sp>
          <p:nvSpPr>
            <p:cNvPr id="1320" name="Google Shape;1320;p3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37"/>
          <p:cNvGrpSpPr/>
          <p:nvPr/>
        </p:nvGrpSpPr>
        <p:grpSpPr>
          <a:xfrm>
            <a:off x="5040582" y="1096792"/>
            <a:ext cx="948001" cy="236999"/>
            <a:chOff x="4659775" y="2072775"/>
            <a:chExt cx="74325" cy="28700"/>
          </a:xfrm>
        </p:grpSpPr>
        <p:sp>
          <p:nvSpPr>
            <p:cNvPr id="1324" name="Google Shape;1324;p3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37"/>
          <p:cNvGrpSpPr/>
          <p:nvPr/>
        </p:nvGrpSpPr>
        <p:grpSpPr>
          <a:xfrm>
            <a:off x="5115182" y="2918292"/>
            <a:ext cx="948001" cy="236999"/>
            <a:chOff x="4659775" y="2072775"/>
            <a:chExt cx="74325" cy="28700"/>
          </a:xfrm>
        </p:grpSpPr>
        <p:sp>
          <p:nvSpPr>
            <p:cNvPr id="1328" name="Google Shape;1328;p3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37"/>
          <p:cNvGrpSpPr/>
          <p:nvPr/>
        </p:nvGrpSpPr>
        <p:grpSpPr>
          <a:xfrm>
            <a:off x="5157757" y="4400217"/>
            <a:ext cx="948001" cy="236999"/>
            <a:chOff x="4659775" y="2072775"/>
            <a:chExt cx="74325" cy="28700"/>
          </a:xfrm>
        </p:grpSpPr>
        <p:sp>
          <p:nvSpPr>
            <p:cNvPr id="1332" name="Google Shape;1332;p3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37"/>
          <p:cNvSpPr txBox="1"/>
          <p:nvPr/>
        </p:nvSpPr>
        <p:spPr>
          <a:xfrm>
            <a:off x="6315325" y="4279325"/>
            <a:ext cx="92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Output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6" name="Google Shape;1336;p37"/>
          <p:cNvSpPr txBox="1"/>
          <p:nvPr/>
        </p:nvSpPr>
        <p:spPr>
          <a:xfrm>
            <a:off x="1714300" y="2579250"/>
            <a:ext cx="68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7" name="Google Shape;1337;p37"/>
          <p:cNvSpPr txBox="1"/>
          <p:nvPr/>
        </p:nvSpPr>
        <p:spPr>
          <a:xfrm>
            <a:off x="1748950" y="3036800"/>
            <a:ext cx="9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Output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338" name="Google Shape;1338;p37"/>
          <p:cNvGrpSpPr/>
          <p:nvPr/>
        </p:nvGrpSpPr>
        <p:grpSpPr>
          <a:xfrm>
            <a:off x="2696957" y="2668492"/>
            <a:ext cx="948001" cy="236999"/>
            <a:chOff x="4659775" y="2072775"/>
            <a:chExt cx="74325" cy="28700"/>
          </a:xfrm>
        </p:grpSpPr>
        <p:sp>
          <p:nvSpPr>
            <p:cNvPr id="1339" name="Google Shape;1339;p3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37"/>
          <p:cNvGrpSpPr/>
          <p:nvPr/>
        </p:nvGrpSpPr>
        <p:grpSpPr>
          <a:xfrm>
            <a:off x="2785707" y="3178342"/>
            <a:ext cx="948001" cy="236999"/>
            <a:chOff x="4659775" y="2072775"/>
            <a:chExt cx="74325" cy="28700"/>
          </a:xfrm>
        </p:grpSpPr>
        <p:sp>
          <p:nvSpPr>
            <p:cNvPr id="1343" name="Google Shape;1343;p3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37"/>
          <p:cNvGrpSpPr/>
          <p:nvPr/>
        </p:nvGrpSpPr>
        <p:grpSpPr>
          <a:xfrm>
            <a:off x="2577407" y="4096617"/>
            <a:ext cx="948001" cy="236999"/>
            <a:chOff x="4659775" y="2072775"/>
            <a:chExt cx="74325" cy="28700"/>
          </a:xfrm>
        </p:grpSpPr>
        <p:sp>
          <p:nvSpPr>
            <p:cNvPr id="1347" name="Google Shape;1347;p3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37"/>
          <p:cNvGrpSpPr/>
          <p:nvPr/>
        </p:nvGrpSpPr>
        <p:grpSpPr>
          <a:xfrm>
            <a:off x="2577407" y="4610367"/>
            <a:ext cx="948001" cy="236999"/>
            <a:chOff x="4659775" y="2072775"/>
            <a:chExt cx="74325" cy="28700"/>
          </a:xfrm>
        </p:grpSpPr>
        <p:sp>
          <p:nvSpPr>
            <p:cNvPr id="1351" name="Google Shape;1351;p3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37"/>
          <p:cNvSpPr txBox="1"/>
          <p:nvPr/>
        </p:nvSpPr>
        <p:spPr>
          <a:xfrm>
            <a:off x="1216775" y="4439875"/>
            <a:ext cx="1140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Program/Model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4" name="Google Shape;1354;p37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913061">
            <a:off x="6699045" y="856121"/>
            <a:ext cx="861581" cy="8140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37"/>
          <p:cNvSpPr txBox="1"/>
          <p:nvPr/>
        </p:nvSpPr>
        <p:spPr>
          <a:xfrm>
            <a:off x="1417725" y="4007375"/>
            <a:ext cx="68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56" name="Google Shape;1356;p37"/>
          <p:cNvSpPr txBox="1"/>
          <p:nvPr/>
        </p:nvSpPr>
        <p:spPr>
          <a:xfrm>
            <a:off x="6260125" y="1065438"/>
            <a:ext cx="9480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Output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8"/>
          <p:cNvSpPr txBox="1"/>
          <p:nvPr>
            <p:ph idx="4294967295" type="title"/>
          </p:nvPr>
        </p:nvSpPr>
        <p:spPr>
          <a:xfrm>
            <a:off x="1004425" y="2213600"/>
            <a:ext cx="69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have a look at a 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</a:t>
            </a:r>
            <a:endParaRPr/>
          </a:p>
        </p:txBody>
      </p:sp>
      <p:sp>
        <p:nvSpPr>
          <p:cNvPr id="1367" name="Google Shape;1367;p39"/>
          <p:cNvSpPr txBox="1"/>
          <p:nvPr>
            <p:ph idx="1" type="body"/>
          </p:nvPr>
        </p:nvSpPr>
        <p:spPr>
          <a:xfrm>
            <a:off x="720000" y="1211100"/>
            <a:ext cx="74265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Category of machine learning that uses labeled datasets to train algorithms then using that knowledge to make predictions or classifications on new, similar data.</a:t>
            </a:r>
            <a:endParaRPr/>
          </a:p>
        </p:txBody>
      </p:sp>
      <p:sp>
        <p:nvSpPr>
          <p:cNvPr id="1368" name="Google Shape;1368;p39"/>
          <p:cNvSpPr/>
          <p:nvPr/>
        </p:nvSpPr>
        <p:spPr>
          <a:xfrm>
            <a:off x="752650" y="2313175"/>
            <a:ext cx="489600" cy="3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9" name="Google Shape;1369;p39"/>
          <p:cNvSpPr/>
          <p:nvPr/>
        </p:nvSpPr>
        <p:spPr>
          <a:xfrm>
            <a:off x="1458325" y="2268775"/>
            <a:ext cx="3777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0" name="Google Shape;1370;p39"/>
          <p:cNvSpPr/>
          <p:nvPr/>
        </p:nvSpPr>
        <p:spPr>
          <a:xfrm>
            <a:off x="1452113" y="2792725"/>
            <a:ext cx="3777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39"/>
          <p:cNvSpPr/>
          <p:nvPr/>
        </p:nvSpPr>
        <p:spPr>
          <a:xfrm>
            <a:off x="2042863" y="2871700"/>
            <a:ext cx="489600" cy="3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39"/>
          <p:cNvSpPr/>
          <p:nvPr/>
        </p:nvSpPr>
        <p:spPr>
          <a:xfrm>
            <a:off x="808588" y="2799513"/>
            <a:ext cx="377700" cy="333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3" name="Google Shape;1373;p39"/>
          <p:cNvSpPr/>
          <p:nvPr/>
        </p:nvSpPr>
        <p:spPr>
          <a:xfrm>
            <a:off x="2098825" y="2297763"/>
            <a:ext cx="377700" cy="333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39"/>
          <p:cNvSpPr/>
          <p:nvPr/>
        </p:nvSpPr>
        <p:spPr>
          <a:xfrm>
            <a:off x="1469238" y="3738913"/>
            <a:ext cx="377700" cy="333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1386775" y="4049950"/>
            <a:ext cx="577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Triangle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6" name="Google Shape;1376;p39"/>
          <p:cNvSpPr/>
          <p:nvPr/>
        </p:nvSpPr>
        <p:spPr>
          <a:xfrm>
            <a:off x="2173363" y="3754338"/>
            <a:ext cx="489600" cy="3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2117425" y="4072750"/>
            <a:ext cx="666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Rectangle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8" name="Google Shape;1378;p39"/>
          <p:cNvSpPr/>
          <p:nvPr/>
        </p:nvSpPr>
        <p:spPr>
          <a:xfrm>
            <a:off x="765113" y="3709950"/>
            <a:ext cx="3777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19997" y="4072750"/>
            <a:ext cx="466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Circle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0" name="Google Shape;1380;p39"/>
          <p:cNvSpPr txBox="1"/>
          <p:nvPr/>
        </p:nvSpPr>
        <p:spPr>
          <a:xfrm>
            <a:off x="1270975" y="1946288"/>
            <a:ext cx="833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Labeled Data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1" name="Google Shape;1381;p39"/>
          <p:cNvSpPr txBox="1"/>
          <p:nvPr/>
        </p:nvSpPr>
        <p:spPr>
          <a:xfrm>
            <a:off x="1404750" y="3437050"/>
            <a:ext cx="506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Labels 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2" name="Google Shape;1382;p39"/>
          <p:cNvSpPr txBox="1"/>
          <p:nvPr/>
        </p:nvSpPr>
        <p:spPr>
          <a:xfrm>
            <a:off x="3828125" y="2357425"/>
            <a:ext cx="6015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383" name="Google Shape;1383;p39"/>
          <p:cNvGrpSpPr/>
          <p:nvPr/>
        </p:nvGrpSpPr>
        <p:grpSpPr>
          <a:xfrm>
            <a:off x="3852374" y="2659959"/>
            <a:ext cx="577279" cy="560530"/>
            <a:chOff x="2497275" y="2744159"/>
            <a:chExt cx="370930" cy="370549"/>
          </a:xfrm>
        </p:grpSpPr>
        <p:sp>
          <p:nvSpPr>
            <p:cNvPr id="1384" name="Google Shape;1384;p39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390" name="Google Shape;1390;p39"/>
          <p:cNvGrpSpPr/>
          <p:nvPr/>
        </p:nvGrpSpPr>
        <p:grpSpPr>
          <a:xfrm rot="1571785">
            <a:off x="2689995" y="2423857"/>
            <a:ext cx="948000" cy="237002"/>
            <a:chOff x="4659775" y="2072775"/>
            <a:chExt cx="74325" cy="28700"/>
          </a:xfrm>
        </p:grpSpPr>
        <p:sp>
          <p:nvSpPr>
            <p:cNvPr id="1391" name="Google Shape;1391;p39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39"/>
          <p:cNvGrpSpPr/>
          <p:nvPr/>
        </p:nvGrpSpPr>
        <p:grpSpPr>
          <a:xfrm rot="-1790978">
            <a:off x="2899932" y="3440653"/>
            <a:ext cx="948002" cy="236999"/>
            <a:chOff x="4659775" y="2072775"/>
            <a:chExt cx="74325" cy="28700"/>
          </a:xfrm>
        </p:grpSpPr>
        <p:sp>
          <p:nvSpPr>
            <p:cNvPr id="1395" name="Google Shape;1395;p39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39"/>
          <p:cNvGrpSpPr/>
          <p:nvPr/>
        </p:nvGrpSpPr>
        <p:grpSpPr>
          <a:xfrm>
            <a:off x="4719198" y="2799521"/>
            <a:ext cx="948001" cy="236999"/>
            <a:chOff x="4659775" y="2072775"/>
            <a:chExt cx="74325" cy="28700"/>
          </a:xfrm>
        </p:grpSpPr>
        <p:sp>
          <p:nvSpPr>
            <p:cNvPr id="1399" name="Google Shape;1399;p39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39"/>
          <p:cNvGrpSpPr/>
          <p:nvPr/>
        </p:nvGrpSpPr>
        <p:grpSpPr>
          <a:xfrm>
            <a:off x="5884791" y="2722121"/>
            <a:ext cx="601477" cy="391809"/>
            <a:chOff x="7009649" y="1541981"/>
            <a:chExt cx="524940" cy="320655"/>
          </a:xfrm>
        </p:grpSpPr>
        <p:sp>
          <p:nvSpPr>
            <p:cNvPr id="1403" name="Google Shape;1403;p39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39"/>
          <p:cNvSpPr/>
          <p:nvPr/>
        </p:nvSpPr>
        <p:spPr>
          <a:xfrm>
            <a:off x="6371325" y="4497738"/>
            <a:ext cx="377700" cy="333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2" name="Google Shape;1412;p39"/>
          <p:cNvSpPr/>
          <p:nvPr/>
        </p:nvSpPr>
        <p:spPr>
          <a:xfrm>
            <a:off x="5667200" y="4468775"/>
            <a:ext cx="3777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3" name="Google Shape;1413;p39"/>
          <p:cNvSpPr txBox="1"/>
          <p:nvPr/>
        </p:nvSpPr>
        <p:spPr>
          <a:xfrm>
            <a:off x="5940075" y="4185675"/>
            <a:ext cx="638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data</a:t>
            </a: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414" name="Google Shape;1414;p39"/>
          <p:cNvGrpSpPr/>
          <p:nvPr/>
        </p:nvGrpSpPr>
        <p:grpSpPr>
          <a:xfrm rot="-5400000">
            <a:off x="5810840" y="3590560"/>
            <a:ext cx="803847" cy="218525"/>
            <a:chOff x="4659775" y="2072775"/>
            <a:chExt cx="74325" cy="28700"/>
          </a:xfrm>
        </p:grpSpPr>
        <p:sp>
          <p:nvSpPr>
            <p:cNvPr id="1415" name="Google Shape;1415;p39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8" name="Google Shape;1418;p39"/>
          <p:cNvGrpSpPr/>
          <p:nvPr/>
        </p:nvGrpSpPr>
        <p:grpSpPr>
          <a:xfrm>
            <a:off x="6805798" y="2821733"/>
            <a:ext cx="948001" cy="236999"/>
            <a:chOff x="4659775" y="2072775"/>
            <a:chExt cx="74325" cy="28700"/>
          </a:xfrm>
        </p:grpSpPr>
        <p:sp>
          <p:nvSpPr>
            <p:cNvPr id="1419" name="Google Shape;1419;p39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9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39"/>
          <p:cNvSpPr txBox="1"/>
          <p:nvPr/>
        </p:nvSpPr>
        <p:spPr>
          <a:xfrm>
            <a:off x="7941425" y="2226750"/>
            <a:ext cx="833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Prediction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3" name="Google Shape;1423;p39"/>
          <p:cNvSpPr/>
          <p:nvPr/>
        </p:nvSpPr>
        <p:spPr>
          <a:xfrm>
            <a:off x="8071188" y="2523463"/>
            <a:ext cx="377700" cy="33382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4" name="Google Shape;1424;p39"/>
          <p:cNvSpPr txBox="1"/>
          <p:nvPr/>
        </p:nvSpPr>
        <p:spPr>
          <a:xfrm>
            <a:off x="7988713" y="2834500"/>
            <a:ext cx="6015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Triangle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5" name="Google Shape;1425;p39"/>
          <p:cNvSpPr/>
          <p:nvPr/>
        </p:nvSpPr>
        <p:spPr>
          <a:xfrm>
            <a:off x="8070338" y="3133338"/>
            <a:ext cx="3777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39"/>
          <p:cNvSpPr txBox="1"/>
          <p:nvPr/>
        </p:nvSpPr>
        <p:spPr>
          <a:xfrm>
            <a:off x="8056372" y="3506825"/>
            <a:ext cx="466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Circle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Google Shape;1431;p4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085">
            <a:off x="286778" y="1093877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40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311699" y="832437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5675" y="1556400"/>
            <a:ext cx="4547700" cy="274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40"/>
          <p:cNvSpPr txBox="1"/>
          <p:nvPr>
            <p:ph type="title"/>
          </p:nvPr>
        </p:nvSpPr>
        <p:spPr>
          <a:xfrm>
            <a:off x="311700" y="42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House price prediction</a:t>
            </a:r>
            <a:endParaRPr/>
          </a:p>
        </p:txBody>
      </p:sp>
      <p:cxnSp>
        <p:nvCxnSpPr>
          <p:cNvPr id="1435" name="Google Shape;1435;p40"/>
          <p:cNvCxnSpPr/>
          <p:nvPr/>
        </p:nvCxnSpPr>
        <p:spPr>
          <a:xfrm flipH="1" rot="10800000">
            <a:off x="2689046" y="1863879"/>
            <a:ext cx="3776400" cy="174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40"/>
          <p:cNvCxnSpPr/>
          <p:nvPr/>
        </p:nvCxnSpPr>
        <p:spPr>
          <a:xfrm flipH="1">
            <a:off x="3923426" y="3035677"/>
            <a:ext cx="4200" cy="972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40"/>
          <p:cNvCxnSpPr/>
          <p:nvPr/>
        </p:nvCxnSpPr>
        <p:spPr>
          <a:xfrm flipH="1">
            <a:off x="2595924" y="3035677"/>
            <a:ext cx="1349100" cy="1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40"/>
          <p:cNvSpPr/>
          <p:nvPr/>
        </p:nvSpPr>
        <p:spPr>
          <a:xfrm>
            <a:off x="3275216" y="2126168"/>
            <a:ext cx="2871789" cy="1529192"/>
          </a:xfrm>
          <a:custGeom>
            <a:rect b="b" l="l" r="r" t="t"/>
            <a:pathLst>
              <a:path extrusionOk="0" h="51881" w="132539">
                <a:moveTo>
                  <a:pt x="0" y="51881"/>
                </a:moveTo>
                <a:cubicBezTo>
                  <a:pt x="21207" y="9441"/>
                  <a:pt x="85095" y="0"/>
                  <a:pt x="132539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439" name="Google Shape;1439;p40"/>
          <p:cNvGrpSpPr/>
          <p:nvPr/>
        </p:nvGrpSpPr>
        <p:grpSpPr>
          <a:xfrm>
            <a:off x="1791260" y="1175479"/>
            <a:ext cx="5396522" cy="3509213"/>
            <a:chOff x="1054175" y="1473875"/>
            <a:chExt cx="3800100" cy="2456400"/>
          </a:xfrm>
        </p:grpSpPr>
        <p:sp>
          <p:nvSpPr>
            <p:cNvPr id="1440" name="Google Shape;1440;p40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fmla="val 16667" name="adj"/>
              </a:avLst>
            </a:prstGeom>
            <a:solidFill>
              <a:srgbClr val="733C9B">
                <a:alpha val="33020"/>
              </a:srgbClr>
            </a:solidFill>
            <a:ln cap="flat" cmpd="sng" w="19050">
              <a:solidFill>
                <a:srgbClr val="AE7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cap="flat" cmpd="sng" w="19050">
              <a:solidFill>
                <a:srgbClr val="AE7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fmla="val 16667" name="adj"/>
              </a:avLst>
            </a:prstGeom>
            <a:solidFill>
              <a:srgbClr val="733C9B">
                <a:alpha val="33020"/>
              </a:srgbClr>
            </a:solidFill>
            <a:ln cap="flat" cmpd="sng" w="19050">
              <a:solidFill>
                <a:srgbClr val="AE7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fmla="val 13298" name="adj1"/>
                <a:gd fmla="val 0" name="adj2"/>
              </a:avLst>
            </a:prstGeom>
            <a:solidFill>
              <a:srgbClr val="733C9B">
                <a:alpha val="33020"/>
              </a:srgbClr>
            </a:solidFill>
            <a:ln cap="flat" cmpd="sng" w="19050">
              <a:solidFill>
                <a:srgbClr val="AE7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4" name="Google Shape;1444;p4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752979" y="28572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